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81" r:id="rId5"/>
    <p:sldId id="259" r:id="rId6"/>
    <p:sldId id="262" r:id="rId7"/>
    <p:sldId id="264" r:id="rId8"/>
    <p:sldId id="265" r:id="rId9"/>
    <p:sldId id="266" r:id="rId10"/>
    <p:sldId id="279" r:id="rId11"/>
    <p:sldId id="282" r:id="rId12"/>
    <p:sldId id="275" r:id="rId13"/>
    <p:sldId id="276" r:id="rId14"/>
    <p:sldId id="280" r:id="rId1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07924"/>
            <a:ext cx="10358120" cy="1301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1802333"/>
            <a:ext cx="10361929" cy="3206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300" y="2780799"/>
            <a:ext cx="10439400" cy="1536318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313180" marR="1337310" algn="ctr">
              <a:spcBef>
                <a:spcPts val="29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Minor Project</a:t>
            </a:r>
            <a:r>
              <a:rPr lang="en-US" sz="24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Report</a:t>
            </a:r>
            <a:b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br>
              <a:rPr lang="en-IN" sz="5400" spc="-5" dirty="0">
                <a:latin typeface="Times New Roman"/>
                <a:cs typeface="Times New Roman"/>
              </a:rPr>
            </a:br>
            <a:r>
              <a:rPr spc="-5" dirty="0">
                <a:latin typeface="Times New Roman"/>
                <a:cs typeface="Times New Roman"/>
              </a:rPr>
              <a:t>Sign</a:t>
            </a:r>
            <a:r>
              <a:rPr lang="en-IN"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Language</a:t>
            </a:r>
            <a:r>
              <a:rPr lang="en-IN"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Recognition</a:t>
            </a:r>
            <a:endParaRPr sz="5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77200" y="4886960"/>
            <a:ext cx="19043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Presented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77200" y="5279842"/>
            <a:ext cx="2498090" cy="11595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 marR="635000" indent="16510">
              <a:lnSpc>
                <a:spcPct val="124600"/>
              </a:lnSpc>
              <a:spcBef>
                <a:spcPts val="95"/>
              </a:spcBef>
            </a:pPr>
            <a:r>
              <a:rPr lang="en-IN" sz="2400" dirty="0">
                <a:latin typeface="Times New Roman"/>
                <a:cs typeface="Times New Roman"/>
              </a:rPr>
              <a:t>Priyadarshini</a:t>
            </a:r>
          </a:p>
          <a:p>
            <a:pPr marL="17145" marR="635000" indent="16510">
              <a:lnSpc>
                <a:spcPct val="124600"/>
              </a:lnSpc>
              <a:spcBef>
                <a:spcPts val="95"/>
              </a:spcBef>
            </a:pPr>
            <a:r>
              <a:rPr lang="en-IN" dirty="0">
                <a:latin typeface="Times New Roman"/>
                <a:cs typeface="Times New Roman"/>
              </a:rPr>
              <a:t>LCO17373</a:t>
            </a:r>
          </a:p>
          <a:p>
            <a:pPr marL="17145" marR="635000" indent="16510">
              <a:lnSpc>
                <a:spcPct val="124600"/>
              </a:lnSpc>
              <a:spcBef>
                <a:spcPts val="95"/>
              </a:spcBef>
            </a:pPr>
            <a:r>
              <a:rPr lang="en-IN" dirty="0">
                <a:latin typeface="Times New Roman"/>
                <a:cs typeface="Times New Roman"/>
              </a:rPr>
              <a:t>CSE 7</a:t>
            </a:r>
            <a:r>
              <a:rPr lang="en-IN" baseline="30000" dirty="0">
                <a:latin typeface="Times New Roman"/>
                <a:cs typeface="Times New Roman"/>
              </a:rPr>
              <a:t>TH</a:t>
            </a:r>
            <a:r>
              <a:rPr lang="en-IN" dirty="0">
                <a:latin typeface="Times New Roman"/>
                <a:cs typeface="Times New Roman"/>
              </a:rPr>
              <a:t> SEM 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33DA506-2307-447B-8887-9281416B2950}"/>
              </a:ext>
            </a:extLst>
          </p:cNvPr>
          <p:cNvSpPr txBox="1"/>
          <p:nvPr/>
        </p:nvSpPr>
        <p:spPr>
          <a:xfrm>
            <a:off x="1610848" y="4892431"/>
            <a:ext cx="19043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Presented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lang="en-IN" sz="2400" spc="-70" dirty="0">
                <a:latin typeface="Times New Roman"/>
                <a:cs typeface="Times New Roman"/>
              </a:rPr>
              <a:t>To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AC40ED9-FE4F-4494-9AFA-965496C36FD8}"/>
              </a:ext>
            </a:extLst>
          </p:cNvPr>
          <p:cNvSpPr txBox="1"/>
          <p:nvPr/>
        </p:nvSpPr>
        <p:spPr>
          <a:xfrm>
            <a:off x="1610848" y="5278120"/>
            <a:ext cx="3984674" cy="4305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 marR="635000" indent="16510">
              <a:lnSpc>
                <a:spcPct val="124600"/>
              </a:lnSpc>
              <a:spcBef>
                <a:spcPts val="95"/>
              </a:spcBef>
            </a:pPr>
            <a:r>
              <a:rPr lang="en-IN" sz="2400" dirty="0">
                <a:latin typeface="Times New Roman"/>
                <a:cs typeface="Times New Roman"/>
              </a:rPr>
              <a:t>Dr. Dheerendra Singh 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7" name="image1.jpeg">
            <a:extLst>
              <a:ext uri="{FF2B5EF4-FFF2-40B4-BE49-F238E27FC236}">
                <a16:creationId xmlns:a16="http://schemas.microsoft.com/office/drawing/2014/main" id="{8C8D448D-B755-43E7-B724-BDF99FF4412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4105" y="494527"/>
            <a:ext cx="2383790" cy="21967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ign Language and Assistive Hearing Devices : Disabled World">
            <a:extLst>
              <a:ext uri="{FF2B5EF4-FFF2-40B4-BE49-F238E27FC236}">
                <a16:creationId xmlns:a16="http://schemas.microsoft.com/office/drawing/2014/main" id="{3F60B7E2-908C-4912-B6A3-FBD529297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329" y="990600"/>
            <a:ext cx="40810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29CA58-89CC-4D9E-B420-AC34B816D928}"/>
              </a:ext>
            </a:extLst>
          </p:cNvPr>
          <p:cNvSpPr txBox="1"/>
          <p:nvPr/>
        </p:nvSpPr>
        <p:spPr>
          <a:xfrm>
            <a:off x="3238500" y="5939135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A to Z alphabet symbols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22E2F-E488-4725-AA2F-6294563EE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41273"/>
            <a:ext cx="3096524" cy="247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BE6F9-ACF9-404D-9F7A-5A8ED9FF4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38" y="3265553"/>
            <a:ext cx="3349779" cy="2673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0DB777-731B-43C5-B1AA-5FD1027F57CD}"/>
              </a:ext>
            </a:extLst>
          </p:cNvPr>
          <p:cNvSpPr txBox="1"/>
          <p:nvPr/>
        </p:nvSpPr>
        <p:spPr>
          <a:xfrm>
            <a:off x="584538" y="493067"/>
            <a:ext cx="408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28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62210-99EE-47FD-8248-392289A4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26" y="362830"/>
            <a:ext cx="3723422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F617F-8AA2-4940-9D6A-AB4A1E58C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3815"/>
            <a:ext cx="3723423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F6E14-78DD-4D5D-8DAD-0505EE14A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10" y="333815"/>
            <a:ext cx="3796128" cy="3029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004D7-1DCC-4491-912F-B5E39E670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38" y="3491962"/>
            <a:ext cx="3796128" cy="3029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08CA5-5F40-4CE2-A082-8A9D6B288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3524"/>
            <a:ext cx="3942562" cy="31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09676"/>
            <a:ext cx="3350261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15035" y="1802333"/>
            <a:ext cx="10361929" cy="282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indent="-228600">
              <a:lnSpc>
                <a:spcPts val="2740"/>
              </a:lnSpc>
              <a:spcBef>
                <a:spcPts val="100"/>
              </a:spcBef>
              <a:buFont typeface="Arial MT"/>
              <a:buChar char="•"/>
              <a:tabLst>
                <a:tab pos="243204" algn="l"/>
              </a:tabLst>
            </a:pP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Overshadowing</a:t>
            </a:r>
            <a:r>
              <a:rPr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</a:t>
            </a:r>
            <a:r>
              <a:rPr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persons</a:t>
            </a:r>
            <a:r>
              <a:rPr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</a:t>
            </a:r>
            <a:r>
              <a:rPr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</a:p>
          <a:p>
            <a:pPr marL="242570">
              <a:lnSpc>
                <a:spcPts val="2740"/>
              </a:lnSpc>
            </a:pP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disorders.</a:t>
            </a:r>
          </a:p>
          <a:p>
            <a:pPr marL="1270">
              <a:lnSpc>
                <a:spcPct val="100000"/>
              </a:lnSpc>
              <a:spcBef>
                <a:spcPts val="35"/>
              </a:spcBef>
            </a:pP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2570" indent="-228600">
              <a:lnSpc>
                <a:spcPts val="2735"/>
              </a:lnSpc>
              <a:buFont typeface="Arial MT"/>
              <a:buChar char="•"/>
              <a:tabLst>
                <a:tab pos="243204" algn="l"/>
                <a:tab pos="980440" algn="l"/>
                <a:tab pos="1553845" algn="l"/>
                <a:tab pos="2559685" algn="l"/>
                <a:tab pos="3334385" algn="l"/>
                <a:tab pos="4096385" algn="l"/>
                <a:tab pos="5332095" algn="l"/>
                <a:tab pos="5661660" algn="l"/>
                <a:tab pos="6870065" algn="l"/>
                <a:tab pos="7269480" algn="l"/>
                <a:tab pos="8145780" algn="l"/>
                <a:tab pos="9210040" algn="l"/>
                <a:tab pos="9898380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y	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	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y	le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rn	wh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	alphab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	is	ass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gned	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	w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ich	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	with	th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marL="242570">
              <a:lnSpc>
                <a:spcPts val="2735"/>
              </a:lnSpc>
            </a:pP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</a:t>
            </a:r>
          </a:p>
          <a:p>
            <a:pPr marL="1270">
              <a:lnSpc>
                <a:spcPct val="100000"/>
              </a:lnSpc>
              <a:spcBef>
                <a:spcPts val="35"/>
              </a:spcBef>
            </a:pP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">
              <a:lnSpc>
                <a:spcPts val="2735"/>
              </a:lnSpc>
              <a:tabLst>
                <a:tab pos="243204" algn="l"/>
                <a:tab pos="1308100" algn="l"/>
                <a:tab pos="1722755" algn="l"/>
                <a:tab pos="2329180" algn="l"/>
                <a:tab pos="3390265" algn="l"/>
                <a:tab pos="4471035" algn="l"/>
                <a:tab pos="5438775" algn="l"/>
                <a:tab pos="5781675" algn="l"/>
                <a:tab pos="6431280" algn="l"/>
                <a:tab pos="7688580" algn="l"/>
                <a:tab pos="8524240" algn="l"/>
                <a:tab pos="9226550" algn="l"/>
              </a:tabLst>
            </a:pPr>
            <a:endParaRPr 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838200"/>
            <a:ext cx="297942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sz="36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2305938"/>
            <a:ext cx="10360661" cy="23205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Integration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engines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texting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Detection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motion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video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sequence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TTS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assistance.</a:t>
            </a:r>
            <a:endParaRPr lang="en-IN" sz="2800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1300" algn="l"/>
              </a:tabLst>
            </a:pPr>
            <a:endParaRPr lang="en-IN" sz="2800" spc="-1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dirty="0">
                <a:latin typeface="Calibri"/>
                <a:cs typeface="Calibri"/>
              </a:rPr>
              <a:t>Add-On to this can provide sentence formation in future.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 CODA Perspective on Teaching and Learning – Education Rickshaw">
            <a:extLst>
              <a:ext uri="{FF2B5EF4-FFF2-40B4-BE49-F238E27FC236}">
                <a16:creationId xmlns:a16="http://schemas.microsoft.com/office/drawing/2014/main" id="{B277239D-30F5-407F-85F4-EAD5309F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7" y="1735137"/>
            <a:ext cx="11553165" cy="33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03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539427"/>
            <a:ext cx="274066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7430" y="990600"/>
            <a:ext cx="5712461" cy="4535857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756285" lvl="1" indent="-28702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endParaRPr lang="en-IN" sz="28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285" lvl="1" indent="-287020">
              <a:spcBef>
                <a:spcPts val="81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756285" lvl="1" indent="-287020">
              <a:spcBef>
                <a:spcPts val="81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285" lvl="1" indent="-28702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67537"/>
            <a:ext cx="293306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latin typeface="Times New Roman"/>
                <a:cs typeface="Times New Roman"/>
              </a:rPr>
              <a:t>I</a:t>
            </a:r>
            <a:r>
              <a:rPr sz="3600" b="1" dirty="0">
                <a:uFill>
                  <a:solidFill>
                    <a:srgbClr val="6FAC46"/>
                  </a:solidFill>
                </a:uFill>
                <a:latin typeface="Times New Roman"/>
                <a:cs typeface="Times New Roman"/>
              </a:rPr>
              <a:t>ntrod</a:t>
            </a:r>
            <a:r>
              <a:rPr sz="3600" b="1" dirty="0">
                <a:latin typeface="Times New Roman"/>
                <a:cs typeface="Times New Roman"/>
              </a:rPr>
              <a:t>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0A991-1AB1-4BA0-B3BE-0F172D10C828}"/>
              </a:ext>
            </a:extLst>
          </p:cNvPr>
          <p:cNvSpPr txBox="1"/>
          <p:nvPr/>
        </p:nvSpPr>
        <p:spPr>
          <a:xfrm>
            <a:off x="838200" y="1368997"/>
            <a:ext cx="10515600" cy="446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aims to identify Sign Language. The problem I am investigating is the recognition of sign language through unsupervised learning.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 am developing a sign language recognition system using a small vocabulary and database.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Deaf and mute people rely on sign language interpreters for communication. However, finding experienced and trained translators in their daily affairs of life is a daunting task. Therefore, the computer-to-computer system will be a reliable and consistent solution for such people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1CD7A7-D42A-4E19-ADC3-0841FB34A602}"/>
              </a:ext>
            </a:extLst>
          </p:cNvPr>
          <p:cNvSpPr txBox="1"/>
          <p:nvPr/>
        </p:nvSpPr>
        <p:spPr>
          <a:xfrm>
            <a:off x="1295400" y="762000"/>
            <a:ext cx="9144000" cy="2436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"/>
              </a:spcBef>
            </a:pPr>
            <a:r>
              <a:rPr lang="en-US" sz="3200" b="1" spc="-5" dirty="0">
                <a:latin typeface="Times New Roman"/>
                <a:cs typeface="Times New Roman"/>
              </a:rPr>
              <a:t>Motivation</a:t>
            </a:r>
            <a:endParaRPr lang="en-US" sz="3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2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  <a:r>
              <a:rPr lang="en-US" sz="2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disorders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lang="en-US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expressing</a:t>
            </a:r>
            <a:r>
              <a:rPr lang="en-US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en-US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</a:t>
            </a:r>
            <a:r>
              <a:rPr lang="en-US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freely</a:t>
            </a:r>
            <a:r>
              <a:rPr lang="en-US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spc="-4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world.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“Not</a:t>
            </a:r>
            <a:r>
              <a:rPr lang="en-US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lang="en-US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utilize”</a:t>
            </a:r>
            <a:r>
              <a:rPr lang="en-US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en-US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lang="en-US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Deaf Sign Language - Learn Deaf Signs screenshot 1">
            <a:extLst>
              <a:ext uri="{FF2B5EF4-FFF2-40B4-BE49-F238E27FC236}">
                <a16:creationId xmlns:a16="http://schemas.microsoft.com/office/drawing/2014/main" id="{92DD9961-9565-4AE2-BA56-84C327388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895" y="3659437"/>
            <a:ext cx="5228209" cy="261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9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7924"/>
            <a:ext cx="9446261" cy="6025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lang="en-US" sz="3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Disabled Population in India:</a:t>
            </a:r>
            <a:endParaRPr lang="en-US" sz="3600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isabled Population in India: Data and Facts">
            <a:extLst>
              <a:ext uri="{FF2B5EF4-FFF2-40B4-BE49-F238E27FC236}">
                <a16:creationId xmlns:a16="http://schemas.microsoft.com/office/drawing/2014/main" id="{7ED8EBE8-D9A1-4F11-B99A-89FEEEC7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17970"/>
            <a:ext cx="6553200" cy="54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36435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z="36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2333"/>
            <a:ext cx="10359390" cy="226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algn="just">
              <a:spcBef>
                <a:spcPts val="390"/>
              </a:spcBef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defined </a:t>
            </a: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facility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able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</a:t>
            </a:r>
            <a:r>
              <a:rPr sz="24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txt file,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users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customized gesture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aren’t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able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talk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vocally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accommodated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assistance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barrier of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expressing can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2400" spc="-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overshadowed.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5156" y="3860291"/>
            <a:ext cx="2808427" cy="27401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914400"/>
            <a:ext cx="451739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</a:t>
            </a:r>
            <a:r>
              <a:rPr sz="36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3493" y="1752600"/>
            <a:ext cx="10490787" cy="33489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Serves</a:t>
            </a:r>
            <a:r>
              <a:rPr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sz="2400" spc="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wants</a:t>
            </a:r>
            <a:r>
              <a:rPr sz="2400" spc="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learn</a:t>
            </a:r>
            <a:r>
              <a:rPr sz="240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talk</a:t>
            </a:r>
            <a:r>
              <a:rPr sz="2400" spc="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sz="2400" spc="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endParaRPr lang="en-IN" sz="2400" spc="-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tabLst>
                <a:tab pos="241300" algn="l"/>
              </a:tabLst>
            </a:pPr>
            <a:endParaRPr lang="en-IN" sz="2400" spc="-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tabLst>
                <a:tab pos="24130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essential for deaf-mute people, to communicate both with normal people and with themselves</a:t>
            </a:r>
          </a:p>
          <a:p>
            <a:pPr marL="12700">
              <a:lnSpc>
                <a:spcPct val="100000"/>
              </a:lnSpc>
              <a:tabLst>
                <a:tab pos="241300" algn="l"/>
              </a:tabLs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tabLst>
                <a:tab pos="24130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detects the gesture and displays </a:t>
            </a:r>
          </a:p>
          <a:p>
            <a:pPr marL="12700">
              <a:lnSpc>
                <a:spcPct val="100000"/>
              </a:lnSpc>
              <a:tabLst>
                <a:tab pos="24130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alphabets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6892" y="3637788"/>
            <a:ext cx="4247388" cy="28331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72043"/>
            <a:ext cx="608774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sz="36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36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10360661" cy="18460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400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Customized</a:t>
            </a:r>
            <a:r>
              <a:rPr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</a:t>
            </a:r>
            <a:r>
              <a:rPr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assistance</a:t>
            </a:r>
            <a:r>
              <a:rPr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mechanisms</a:t>
            </a:r>
            <a:r>
              <a:rPr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concerning</a:t>
            </a:r>
            <a:r>
              <a:rPr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illiterate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people.</a:t>
            </a:r>
            <a:endParaRPr lang="en-IN" sz="24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Sign Language is one of the way to communicate with deaf people. </a:t>
            </a:r>
          </a:p>
        </p:txBody>
      </p:sp>
      <p:pic>
        <p:nvPicPr>
          <p:cNvPr id="3074" name="Picture 2" descr="Ankita Nayak – Medium">
            <a:extLst>
              <a:ext uri="{FF2B5EF4-FFF2-40B4-BE49-F238E27FC236}">
                <a16:creationId xmlns:a16="http://schemas.microsoft.com/office/drawing/2014/main" id="{26A2C79D-294D-4FB8-8B46-0CF7E8D89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 r="-1562" b="28765"/>
          <a:stretch/>
        </p:blipFill>
        <p:spPr bwMode="auto">
          <a:xfrm>
            <a:off x="2971800" y="3935138"/>
            <a:ext cx="5770800" cy="215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84352"/>
            <a:ext cx="47980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sz="36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7736205" cy="3628557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(3.7.4)</a:t>
            </a:r>
          </a:p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(version 1.16.5)</a:t>
            </a:r>
          </a:p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(version 3.4.2)</a:t>
            </a:r>
          </a:p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(version 2.3.1)</a:t>
            </a:r>
          </a:p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backend and for image preprocessing) (version 2.0.0)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1966" y="1502722"/>
            <a:ext cx="1905000" cy="16200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67478" y="4105758"/>
            <a:ext cx="1152830" cy="7264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29257" y="1259027"/>
            <a:ext cx="1696211" cy="13060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60294" y="3707003"/>
            <a:ext cx="1228344" cy="152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455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 MT</vt:lpstr>
      <vt:lpstr>Calibri</vt:lpstr>
      <vt:lpstr>Calibri Light</vt:lpstr>
      <vt:lpstr>Times New Roman</vt:lpstr>
      <vt:lpstr>Office Theme</vt:lpstr>
      <vt:lpstr>Minor Project Report on Sign Language Recognition</vt:lpstr>
      <vt:lpstr>Outline</vt:lpstr>
      <vt:lpstr>Introduction</vt:lpstr>
      <vt:lpstr>PowerPoint Presentation</vt:lpstr>
      <vt:lpstr>Statistics of Disabled Population in India:</vt:lpstr>
      <vt:lpstr>Problem Statement</vt:lpstr>
      <vt:lpstr>Practical application</vt:lpstr>
      <vt:lpstr>Features of this application</vt:lpstr>
      <vt:lpstr>Technologies Used</vt:lpstr>
      <vt:lpstr>PowerPoint Presentation</vt:lpstr>
      <vt:lpstr>PowerPoint Presentation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Concept of file Logger</dc:title>
  <dc:creator>SHADAB</dc:creator>
  <cp:lastModifiedBy>Rishu</cp:lastModifiedBy>
  <cp:revision>8</cp:revision>
  <dcterms:created xsi:type="dcterms:W3CDTF">2021-05-02T16:00:29Z</dcterms:created>
  <dcterms:modified xsi:type="dcterms:W3CDTF">2021-05-02T17:06:03Z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2019-04-21T00:00:00Z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2021-05-02T00:00:00Z</vt:filetime>
  </property>
</Properties>
</file>